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36" d="100"/>
          <a:sy n="36" d="100"/>
        </p:scale>
        <p:origin x="75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11.07.2024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extLst>
      <p:ext uri="{BB962C8B-B14F-4D97-AF65-F5344CB8AC3E}">
        <p14:creationId xmlns:p14="http://schemas.microsoft.com/office/powerpoint/2010/main" val="3665424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"To summarize:</a:t>
            </a:r>
          </a:p>
          <a:p>
            <a:r>
              <a:rPr lang="en-US" dirty="0" smtClean="0"/>
              <a:t>We conducted a successful audit of Social Buzz's big data practices and analyzed their vast data effectively.</a:t>
            </a:r>
          </a:p>
          <a:p>
            <a:r>
              <a:rPr lang="en-US" dirty="0" smtClean="0"/>
              <a:t>Provided strategic recommendations to ensure a smooth IPO process.</a:t>
            </a:r>
          </a:p>
          <a:p>
            <a:r>
              <a:rPr lang="en-US" dirty="0" smtClean="0"/>
              <a:t>Identified key insights on content categories, highlighting the top 5 with the highest aggregate popularity.</a:t>
            </a:r>
          </a:p>
          <a:p>
            <a:r>
              <a:rPr lang="en-US" dirty="0" smtClean="0"/>
              <a:t>Suggested technical enhancements and shared best practices for data management, learned from large corporations, to help Social Buzz handle big data challenges more effectively."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601681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1692273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extLst>
      <p:ext uri="{BB962C8B-B14F-4D97-AF65-F5344CB8AC3E}">
        <p14:creationId xmlns:p14="http://schemas.microsoft.com/office/powerpoint/2010/main" val="275328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Social Buzz is a rapidly growing social media platform that emphasizes content over user identity. Founded in 2010 and headquartered in San Francisco, the company employs 250 people, with 200 in technical roles. They have reached 500 million active users monthly, with over 100,000 pieces of content posted daily.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extLst>
      <p:ext uri="{BB962C8B-B14F-4D97-AF65-F5344CB8AC3E}">
        <p14:creationId xmlns:p14="http://schemas.microsoft.com/office/powerpoint/2010/main" val="3941638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Social Buzz is preparing for an IPO by the end of next year and needs guidance for a smooth process. They face challenges in managing their current scale due to limited resources and are seeking best practices in handling their massive amount of unstructured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extLst>
      <p:ext uri="{BB962C8B-B14F-4D97-AF65-F5344CB8AC3E}">
        <p14:creationId xmlns:p14="http://schemas.microsoft.com/office/powerpoint/2010/main" val="315986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"Social Buzz's analytics team consists of 200 technical staff focused on data management. Given the highly unstructured nature of their data, they require sophisticated technology to manage and maintain it effectively."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extLst>
      <p:ext uri="{BB962C8B-B14F-4D97-AF65-F5344CB8AC3E}">
        <p14:creationId xmlns:p14="http://schemas.microsoft.com/office/powerpoint/2010/main" val="3054691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1" dirty="0" smtClean="0"/>
              <a:t>Data Understanding</a:t>
            </a:r>
            <a:r>
              <a:rPr lang="en-US" dirty="0" smtClean="0"/>
              <a:t>: We started by comprehending the structure, sources, and quality of the data, which is highly unstructured.</a:t>
            </a:r>
          </a:p>
          <a:p>
            <a:pPr lvl="0"/>
            <a:r>
              <a:rPr lang="en-US" b="1" dirty="0" smtClean="0"/>
              <a:t>Data Cleaning</a:t>
            </a:r>
            <a:r>
              <a:rPr lang="en-US" dirty="0" smtClean="0"/>
              <a:t>: Next, we cleaned the data to remove inconsistencies, duplicates, and errors, ensuring accuracy for analysis.</a:t>
            </a:r>
          </a:p>
          <a:p>
            <a:pPr lvl="0"/>
            <a:r>
              <a:rPr lang="en-US" b="1" dirty="0" smtClean="0"/>
              <a:t>Data Modelling</a:t>
            </a:r>
            <a:r>
              <a:rPr lang="en-US" dirty="0" smtClean="0"/>
              <a:t>: We then structured the data into a model suitable for analysis, making it easier to query and derive insights.</a:t>
            </a:r>
          </a:p>
          <a:p>
            <a:pPr lvl="0"/>
            <a:r>
              <a:rPr lang="en-US" b="1" dirty="0" smtClean="0"/>
              <a:t>Data Analysis</a:t>
            </a:r>
            <a:r>
              <a:rPr lang="en-US" dirty="0" smtClean="0"/>
              <a:t>: Using advanced analytical tools, we examined the data to identify trends and extract meaningful information.</a:t>
            </a:r>
          </a:p>
          <a:p>
            <a:pPr lvl="0"/>
            <a:r>
              <a:rPr lang="en-US" b="1" dirty="0" smtClean="0"/>
              <a:t>Uncover Insights</a:t>
            </a:r>
            <a:r>
              <a:rPr lang="en-US" dirty="0" smtClean="0"/>
              <a:t>: Finally, we uncovered actionable insights, providing recommendations to improve Social Buzz's content strategy and user engagement."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extLst>
      <p:ext uri="{BB962C8B-B14F-4D97-AF65-F5344CB8AC3E}">
        <p14:creationId xmlns:p14="http://schemas.microsoft.com/office/powerpoint/2010/main" val="1996900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"Our analysis identified the top 5 content categories with the highest aggregate popularity: Healthy Eating, Technology, Food, Science, and Animals. These insights reveal user preferences and offer data-driven recommendations to enhance content strategy and engagement."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2219235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"This bar chart provides a clear visual representation of the top five content categories on Social Buzz based on aggregate engagement.</a:t>
            </a:r>
          </a:p>
          <a:p>
            <a:r>
              <a:rPr lang="en-US" b="1" dirty="0" smtClean="0"/>
              <a:t>Animals</a:t>
            </a:r>
            <a:r>
              <a:rPr lang="en-US" dirty="0" smtClean="0"/>
              <a:t>: Leading with 74,965 interactions, the Animals category shows the highest user engagement, indicating a strong community interest in animal-related content.</a:t>
            </a:r>
          </a:p>
          <a:p>
            <a:r>
              <a:rPr lang="en-US" b="1" dirty="0" smtClean="0"/>
              <a:t>Science</a:t>
            </a:r>
            <a:r>
              <a:rPr lang="en-US" dirty="0" smtClean="0"/>
              <a:t>: Following closely, the Science category has 71,168 interactions. This suggests that users are highly engaged with scientific topics and discoveries.</a:t>
            </a:r>
          </a:p>
          <a:p>
            <a:r>
              <a:rPr lang="en-US" b="1" dirty="0" smtClean="0"/>
              <a:t>Healthy Eating</a:t>
            </a:r>
            <a:r>
              <a:rPr lang="en-US" dirty="0" smtClean="0"/>
              <a:t>: With 69,339 interactions, the Healthy Eating category highlights the community's interest in health and nutrition, showcasing a trend towards wellness and healthy lifestyles.</a:t>
            </a:r>
          </a:p>
          <a:p>
            <a:r>
              <a:rPr lang="en-US" b="1" dirty="0" smtClean="0"/>
              <a:t>Technology</a:t>
            </a:r>
            <a:r>
              <a:rPr lang="en-US" dirty="0" smtClean="0"/>
              <a:t>: At 68,738 interactions, the Technology category reflects significant user engagement with tech news, innovations, and trends.</a:t>
            </a:r>
          </a:p>
          <a:p>
            <a:r>
              <a:rPr lang="en-US" b="1" dirty="0" smtClean="0"/>
              <a:t>Food</a:t>
            </a:r>
            <a:r>
              <a:rPr lang="en-US" dirty="0" smtClean="0"/>
              <a:t>: Finally, the Food category, with 66,676 interactions, underscores a strong interest in culinary topics, recipes, and food culture.</a:t>
            </a:r>
          </a:p>
          <a:p>
            <a:r>
              <a:rPr lang="en-US" dirty="0" smtClean="0"/>
              <a:t>These insights confirm that while there is a diverse range of content on Social Buzz, topics related to animals, science, health, technology, and food resonate the most with users. Understanding these preferences will help in tailoring content strategies to maintain and enhance user engagement."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860554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"Our analysis of Social Buzz's content has revealed the top 5 categories based on aggregate popularity. As depicted in this pie chart, the top 5 categories are Healthy Eating, Technology, Food, Science, and Animals. These categories account for the highest levels of user engagement and reactions.</a:t>
            </a:r>
          </a:p>
          <a:p>
            <a:r>
              <a:rPr lang="en-US" b="1" dirty="0" smtClean="0"/>
              <a:t>Healthy Eating</a:t>
            </a:r>
            <a:r>
              <a:rPr lang="en-US" dirty="0" smtClean="0"/>
              <a:t>: This category holds the highest popularity with 8% of total user interactions, indicating a strong user interest in content related to nutrition, recipes, and healthy lifestyles.</a:t>
            </a:r>
          </a:p>
          <a:p>
            <a:r>
              <a:rPr lang="en-US" b="1" dirty="0" smtClean="0"/>
              <a:t>Technology</a:t>
            </a:r>
            <a:r>
              <a:rPr lang="en-US" dirty="0" smtClean="0"/>
              <a:t>: With 7%, this category includes content on the latest tech trends, gadgets, and innovations, appealing to tech-savvy users.</a:t>
            </a:r>
          </a:p>
          <a:p>
            <a:r>
              <a:rPr lang="en-US" b="1" dirty="0" smtClean="0"/>
              <a:t>Food</a:t>
            </a:r>
            <a:r>
              <a:rPr lang="en-US" dirty="0" smtClean="0"/>
              <a:t>: Also at 7%, food content, which encompasses recipes, cooking tips, and culinary experiences, is a significant interest area for users.</a:t>
            </a:r>
          </a:p>
          <a:p>
            <a:r>
              <a:rPr lang="en-US" b="1" dirty="0" smtClean="0"/>
              <a:t>Science</a:t>
            </a:r>
            <a:r>
              <a:rPr lang="en-US" dirty="0" smtClean="0"/>
              <a:t>: This category has a 7% share as well, reflecting user interest in scientific discoveries, experiments, and educational content.</a:t>
            </a:r>
          </a:p>
          <a:p>
            <a:r>
              <a:rPr lang="en-US" b="1" dirty="0" smtClean="0"/>
              <a:t>Animals</a:t>
            </a:r>
            <a:r>
              <a:rPr lang="en-US" dirty="0" smtClean="0"/>
              <a:t>: With 5%, content related to animals, including pets, wildlife, and conservation, captures considerable user attention.</a:t>
            </a:r>
          </a:p>
          <a:p>
            <a:r>
              <a:rPr lang="en-US" dirty="0" smtClean="0"/>
              <a:t>These insights provide a clear understanding of what types of content resonate most with Social Buzz's audience. By focusing on these categories, Social Buzz can tailor its content strategy to enhance user engagement and satisfaction."</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8.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1423467"/>
          </a:xfrm>
          <a:prstGeom prst="rect">
            <a:avLst/>
          </a:prstGeom>
        </p:spPr>
        <p:txBody>
          <a:bodyPr lIns="0" tIns="0" rIns="0" bIns="0" rtlCol="0" anchor="t">
            <a:spAutoFit/>
          </a:bodyPr>
          <a:lstStyle/>
          <a:p>
            <a:pPr algn="ctr">
              <a:lnSpc>
                <a:spcPts val="11059"/>
              </a:lnSpc>
            </a:pPr>
            <a:endParaRPr lang="en-US" sz="10533" spc="-105" dirty="0">
              <a:solidFill>
                <a:srgbClr val="FFFFFF"/>
              </a:solidFill>
              <a:latin typeface="Graphik Regular" panose="020B0503030202060203" pitchFamily="34" charset="0"/>
            </a:endParaRPr>
          </a:p>
        </p:txBody>
      </p:sp>
      <p:sp>
        <p:nvSpPr>
          <p:cNvPr id="27" name="Rectangle 2"/>
          <p:cNvSpPr>
            <a:spLocks noChangeArrowheads="1"/>
          </p:cNvSpPr>
          <p:nvPr/>
        </p:nvSpPr>
        <p:spPr bwMode="auto">
          <a:xfrm>
            <a:off x="1620200" y="2865706"/>
            <a:ext cx="708363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cap="none" normalizeH="0" baseline="0" dirty="0" smtClean="0">
                <a:ln>
                  <a:noFill/>
                </a:ln>
                <a:solidFill>
                  <a:schemeClr val="tx1"/>
                </a:solidFill>
                <a:effectLst/>
                <a:latin typeface="Graphik Regular"/>
              </a:rPr>
              <a:t>Optimizing User Engagement: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400" i="0" u="none" strike="noStrike" cap="none" normalizeH="0" baseline="0" dirty="0" smtClean="0">
                <a:ln>
                  <a:noFill/>
                </a:ln>
                <a:solidFill>
                  <a:schemeClr val="tx1"/>
                </a:solidFill>
                <a:effectLst/>
                <a:latin typeface="Graphik Regular"/>
              </a:rPr>
              <a:t>Insights from Social Buzz's Top Content Categories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901346" y="4537172"/>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a:cs typeface="Times New Roman" panose="02020603050405020304" pitchFamily="18" charset="0"/>
              </a:rPr>
              <a:t>Summary</a:t>
            </a:r>
            <a:endParaRPr lang="en-US" sz="13800" spc="-80" dirty="0">
              <a:solidFill>
                <a:srgbClr val="000000"/>
              </a:solidFill>
              <a:latin typeface="Graphik Regular"/>
              <a:cs typeface="Times New Roman" panose="02020603050405020304" pitchFamily="18" charset="0"/>
            </a:endParaRP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xmlns="" id="{C00ABEC5-EF3F-4E3E-827E-EB1F2EF17C0D}"/>
              </a:ext>
            </a:extLst>
          </p:cNvPr>
          <p:cNvGrpSpPr/>
          <p:nvPr/>
        </p:nvGrpSpPr>
        <p:grpSpPr>
          <a:xfrm>
            <a:off x="11581833" y="1580430"/>
            <a:ext cx="5677467" cy="900962"/>
            <a:chOff x="0" y="-47625"/>
            <a:chExt cx="7569956" cy="1201283"/>
          </a:xfrm>
        </p:grpSpPr>
        <p:sp>
          <p:nvSpPr>
            <p:cNvPr id="21" name="TextBox 12">
              <a:extLst>
                <a:ext uri="{FF2B5EF4-FFF2-40B4-BE49-F238E27FC236}">
                  <a16:creationId xmlns:a16="http://schemas.microsoft.com/office/drawing/2014/main" xmlns="" id="{19A1BE45-8301-44C6-A0D0-F8FDA800622F}"/>
                </a:ext>
              </a:extLst>
            </p:cNvPr>
            <p:cNvSpPr txBox="1"/>
            <p:nvPr/>
          </p:nvSpPr>
          <p:spPr>
            <a:xfrm>
              <a:off x="0" y="691993"/>
              <a:ext cx="7569956" cy="461665"/>
            </a:xfrm>
            <a:prstGeom prst="rect">
              <a:avLst/>
            </a:prstGeom>
          </p:spPr>
          <p:txBody>
            <a:bodyPr lIns="0" tIns="0" rIns="0" bIns="0" rtlCol="0" anchor="t">
              <a:spAutoFit/>
            </a:bodyPr>
            <a:lstStyle/>
            <a:p>
              <a:pPr>
                <a:lnSpc>
                  <a:spcPts val="2660"/>
                </a:lnSpc>
              </a:pPr>
              <a:endParaRPr lang="en-US" sz="3600" spc="-19" dirty="0">
                <a:solidFill>
                  <a:srgbClr val="000000"/>
                </a:solidFill>
                <a:latin typeface="Graphik Regular"/>
                <a:cs typeface="Times New Roman" panose="02020603050405020304" pitchFamily="18" charset="0"/>
              </a:endParaRPr>
            </a:p>
          </p:txBody>
        </p:sp>
        <p:sp>
          <p:nvSpPr>
            <p:cNvPr id="22" name="TextBox 13">
              <a:extLst>
                <a:ext uri="{FF2B5EF4-FFF2-40B4-BE49-F238E27FC236}">
                  <a16:creationId xmlns:a16="http://schemas.microsoft.com/office/drawing/2014/main" xmlns="" id="{3DAE5247-0244-4123-A713-8D8809E80C70}"/>
                </a:ext>
              </a:extLst>
            </p:cNvPr>
            <p:cNvSpPr txBox="1"/>
            <p:nvPr/>
          </p:nvSpPr>
          <p:spPr>
            <a:xfrm>
              <a:off x="0" y="-47625"/>
              <a:ext cx="7569956" cy="495863"/>
            </a:xfrm>
            <a:prstGeom prst="rect">
              <a:avLst/>
            </a:prstGeom>
          </p:spPr>
          <p:txBody>
            <a:bodyPr lIns="0" tIns="0" rIns="0" bIns="0" rtlCol="0" anchor="t">
              <a:spAutoFit/>
            </a:bodyPr>
            <a:lstStyle/>
            <a:p>
              <a:pPr>
                <a:lnSpc>
                  <a:spcPts val="2940"/>
                </a:lnSpc>
              </a:pPr>
              <a:endParaRPr lang="en-US" sz="4000" spc="-21" dirty="0">
                <a:solidFill>
                  <a:srgbClr val="000000"/>
                </a:solidFill>
                <a:latin typeface="Graphik Regular"/>
                <a:cs typeface="Times New Roman" panose="02020603050405020304" pitchFamily="18" charset="0"/>
              </a:endParaRPr>
            </a:p>
          </p:txBody>
        </p:sp>
      </p:grpSp>
      <p:grpSp>
        <p:nvGrpSpPr>
          <p:cNvPr id="23" name="Group 14">
            <a:extLst>
              <a:ext uri="{FF2B5EF4-FFF2-40B4-BE49-F238E27FC236}">
                <a16:creationId xmlns:a16="http://schemas.microsoft.com/office/drawing/2014/main" xmlns="" id="{F49CBA38-C879-499F-B0F5-691188949921}"/>
              </a:ext>
            </a:extLst>
          </p:cNvPr>
          <p:cNvGrpSpPr/>
          <p:nvPr/>
        </p:nvGrpSpPr>
        <p:grpSpPr>
          <a:xfrm>
            <a:off x="11581833" y="6964868"/>
            <a:ext cx="5677467" cy="900962"/>
            <a:chOff x="0" y="-47625"/>
            <a:chExt cx="7569956" cy="1201283"/>
          </a:xfrm>
        </p:grpSpPr>
        <p:sp>
          <p:nvSpPr>
            <p:cNvPr id="24" name="TextBox 15">
              <a:extLst>
                <a:ext uri="{FF2B5EF4-FFF2-40B4-BE49-F238E27FC236}">
                  <a16:creationId xmlns:a16="http://schemas.microsoft.com/office/drawing/2014/main" xmlns="" id="{3A90234A-916B-4C29-ACF1-11F97E8C2563}"/>
                </a:ext>
              </a:extLst>
            </p:cNvPr>
            <p:cNvSpPr txBox="1"/>
            <p:nvPr/>
          </p:nvSpPr>
          <p:spPr>
            <a:xfrm>
              <a:off x="0" y="691993"/>
              <a:ext cx="7569956" cy="461665"/>
            </a:xfrm>
            <a:prstGeom prst="rect">
              <a:avLst/>
            </a:prstGeom>
          </p:spPr>
          <p:txBody>
            <a:bodyPr lIns="0" tIns="0" rIns="0" bIns="0" rtlCol="0" anchor="t">
              <a:spAutoFit/>
            </a:bodyPr>
            <a:lstStyle/>
            <a:p>
              <a:pPr>
                <a:lnSpc>
                  <a:spcPts val="2660"/>
                </a:lnSpc>
              </a:pPr>
              <a:endParaRPr lang="en-US" sz="3600" spc="-19" dirty="0">
                <a:solidFill>
                  <a:srgbClr val="000000"/>
                </a:solidFill>
                <a:latin typeface="Graphik Regular"/>
                <a:cs typeface="Times New Roman" panose="02020603050405020304" pitchFamily="18" charset="0"/>
              </a:endParaRPr>
            </a:p>
          </p:txBody>
        </p:sp>
        <p:sp>
          <p:nvSpPr>
            <p:cNvPr id="25" name="TextBox 16">
              <a:extLst>
                <a:ext uri="{FF2B5EF4-FFF2-40B4-BE49-F238E27FC236}">
                  <a16:creationId xmlns:a16="http://schemas.microsoft.com/office/drawing/2014/main" xmlns="" id="{E1CF9388-A25B-45EF-AAD4-73FE2BA72053}"/>
                </a:ext>
              </a:extLst>
            </p:cNvPr>
            <p:cNvSpPr txBox="1"/>
            <p:nvPr/>
          </p:nvSpPr>
          <p:spPr>
            <a:xfrm>
              <a:off x="0" y="-47625"/>
              <a:ext cx="7569956" cy="495863"/>
            </a:xfrm>
            <a:prstGeom prst="rect">
              <a:avLst/>
            </a:prstGeom>
          </p:spPr>
          <p:txBody>
            <a:bodyPr lIns="0" tIns="0" rIns="0" bIns="0" rtlCol="0" anchor="t">
              <a:spAutoFit/>
            </a:bodyPr>
            <a:lstStyle/>
            <a:p>
              <a:pPr>
                <a:lnSpc>
                  <a:spcPts val="2940"/>
                </a:lnSpc>
              </a:pPr>
              <a:endParaRPr lang="en-US" sz="4000" spc="-21" dirty="0">
                <a:solidFill>
                  <a:srgbClr val="000000"/>
                </a:solidFill>
                <a:latin typeface="Graphik Regular"/>
                <a:cs typeface="Times New Roman" panose="02020603050405020304" pitchFamily="18" charset="0"/>
              </a:endParaRPr>
            </a:p>
          </p:txBody>
        </p:sp>
      </p:grpSp>
      <p:sp>
        <p:nvSpPr>
          <p:cNvPr id="18" name="TextBox 17"/>
          <p:cNvSpPr txBox="1"/>
          <p:nvPr/>
        </p:nvSpPr>
        <p:spPr>
          <a:xfrm>
            <a:off x="11644584" y="1760605"/>
            <a:ext cx="5410767" cy="1569660"/>
          </a:xfrm>
          <a:prstGeom prst="rect">
            <a:avLst/>
          </a:prstGeom>
          <a:noFill/>
        </p:spPr>
        <p:txBody>
          <a:bodyPr wrap="square" rtlCol="0">
            <a:spAutoFit/>
          </a:bodyPr>
          <a:lstStyle/>
          <a:p>
            <a:r>
              <a:rPr lang="en-US" sz="3200" dirty="0">
                <a:latin typeface="Graphik Regular"/>
                <a:cs typeface="Times New Roman" panose="02020603050405020304" pitchFamily="18" charset="0"/>
              </a:rPr>
              <a:t>Successful Audit </a:t>
            </a:r>
            <a:r>
              <a:rPr lang="en-US" sz="3200" dirty="0" smtClean="0">
                <a:latin typeface="Graphik Regular"/>
                <a:cs typeface="Times New Roman" panose="02020603050405020304" pitchFamily="18" charset="0"/>
              </a:rPr>
              <a:t>and </a:t>
            </a:r>
            <a:r>
              <a:rPr lang="en-US" sz="3200" dirty="0">
                <a:latin typeface="Graphik Regular"/>
                <a:cs typeface="Times New Roman" panose="02020603050405020304" pitchFamily="18" charset="0"/>
              </a:rPr>
              <a:t>Data </a:t>
            </a:r>
            <a:r>
              <a:rPr lang="en-US" sz="3200" dirty="0" smtClean="0">
                <a:latin typeface="Graphik Regular"/>
                <a:cs typeface="Times New Roman" panose="02020603050405020304" pitchFamily="18" charset="0"/>
              </a:rPr>
              <a:t>Analysis</a:t>
            </a:r>
            <a:endParaRPr lang="en-US" sz="3200" dirty="0">
              <a:latin typeface="Graphik Regular"/>
              <a:cs typeface="Times New Roman" panose="02020603050405020304" pitchFamily="18" charset="0"/>
            </a:endParaRPr>
          </a:p>
          <a:p>
            <a:endParaRPr lang="en-IN" sz="3200" dirty="0">
              <a:latin typeface="Graphik Regular"/>
              <a:cs typeface="Times New Roman" panose="02020603050405020304" pitchFamily="18" charset="0"/>
            </a:endParaRPr>
          </a:p>
        </p:txBody>
      </p:sp>
      <p:sp>
        <p:nvSpPr>
          <p:cNvPr id="26" name="TextBox 25"/>
          <p:cNvSpPr txBox="1"/>
          <p:nvPr/>
        </p:nvSpPr>
        <p:spPr>
          <a:xfrm>
            <a:off x="11715182" y="4672267"/>
            <a:ext cx="5410767" cy="584775"/>
          </a:xfrm>
          <a:prstGeom prst="rect">
            <a:avLst/>
          </a:prstGeom>
          <a:noFill/>
        </p:spPr>
        <p:txBody>
          <a:bodyPr wrap="square" rtlCol="0">
            <a:spAutoFit/>
          </a:bodyPr>
          <a:lstStyle/>
          <a:p>
            <a:r>
              <a:rPr lang="en-IN" sz="3200" dirty="0">
                <a:latin typeface="Graphik Regular"/>
                <a:cs typeface="Times New Roman" panose="02020603050405020304" pitchFamily="18" charset="0"/>
              </a:rPr>
              <a:t>Recommendations for </a:t>
            </a:r>
            <a:r>
              <a:rPr lang="en-IN" sz="3200" dirty="0" smtClean="0">
                <a:latin typeface="Graphik Regular"/>
                <a:cs typeface="Times New Roman" panose="02020603050405020304" pitchFamily="18" charset="0"/>
              </a:rPr>
              <a:t>IPO</a:t>
            </a:r>
            <a:endParaRPr lang="en-IN" sz="3200" dirty="0">
              <a:latin typeface="Graphik Regular"/>
              <a:cs typeface="Times New Roman" panose="02020603050405020304" pitchFamily="18" charset="0"/>
            </a:endParaRPr>
          </a:p>
        </p:txBody>
      </p:sp>
      <p:sp>
        <p:nvSpPr>
          <p:cNvPr id="27" name="TextBox 26"/>
          <p:cNvSpPr txBox="1"/>
          <p:nvPr/>
        </p:nvSpPr>
        <p:spPr>
          <a:xfrm>
            <a:off x="11679323" y="7170469"/>
            <a:ext cx="5410767" cy="1077218"/>
          </a:xfrm>
          <a:prstGeom prst="rect">
            <a:avLst/>
          </a:prstGeom>
          <a:noFill/>
        </p:spPr>
        <p:txBody>
          <a:bodyPr wrap="square" rtlCol="0">
            <a:spAutoFit/>
          </a:bodyPr>
          <a:lstStyle/>
          <a:p>
            <a:r>
              <a:rPr lang="en-US" sz="3200" dirty="0">
                <a:latin typeface="Graphik Regular"/>
                <a:cs typeface="Times New Roman" panose="02020603050405020304" pitchFamily="18" charset="0"/>
              </a:rPr>
              <a:t>Key Insights on Content </a:t>
            </a:r>
            <a:r>
              <a:rPr lang="en-US" sz="3200" dirty="0" smtClean="0">
                <a:latin typeface="Graphik Regular"/>
                <a:cs typeface="Times New Roman" panose="02020603050405020304" pitchFamily="18" charset="0"/>
              </a:rPr>
              <a:t>Categories</a:t>
            </a:r>
            <a:endParaRPr lang="en-US" sz="3200" dirty="0">
              <a:latin typeface="Graphik Regular"/>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38400" y="2201369"/>
            <a:ext cx="9460805" cy="7325082"/>
            <a:chOff x="-424001" y="-169985"/>
            <a:chExt cx="12614407" cy="9766773"/>
          </a:xfrm>
        </p:grpSpPr>
        <p:sp>
          <p:nvSpPr>
            <p:cNvPr id="3" name="TextBox 3"/>
            <p:cNvSpPr txBox="1"/>
            <p:nvPr/>
          </p:nvSpPr>
          <p:spPr>
            <a:xfrm>
              <a:off x="-424001" y="-169985"/>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625815" y="1471489"/>
              <a:ext cx="11564591" cy="8125299"/>
            </a:xfrm>
            <a:prstGeom prst="rect">
              <a:avLst/>
            </a:prstGeom>
          </p:spPr>
          <p:txBody>
            <a:bodyPr lIns="0" tIns="0" rIns="0" bIns="0" rtlCol="0" anchor="t">
              <a:spAutoFit/>
            </a:bodyPr>
            <a:lstStyle/>
            <a:p>
              <a:pPr marL="571500" indent="-571500">
                <a:lnSpc>
                  <a:spcPct val="150000"/>
                </a:lnSpc>
                <a:buFont typeface="Wingdings" panose="05000000000000000000" pitchFamily="2" charset="2"/>
                <a:buChar char="v"/>
              </a:pPr>
              <a:r>
                <a:rPr lang="en-US" sz="4400" spc="-19" dirty="0">
                  <a:solidFill>
                    <a:srgbClr val="000000"/>
                  </a:solidFill>
                  <a:latin typeface="Graphik Regular" panose="020B0503030202060203" pitchFamily="34" charset="0"/>
                </a:rPr>
                <a:t>Project recap</a:t>
              </a:r>
            </a:p>
            <a:p>
              <a:pPr marL="571500" indent="-571500">
                <a:lnSpc>
                  <a:spcPct val="150000"/>
                </a:lnSpc>
                <a:buFont typeface="Wingdings" panose="05000000000000000000" pitchFamily="2" charset="2"/>
                <a:buChar char="v"/>
              </a:pPr>
              <a:r>
                <a:rPr lang="en-US" sz="4400" spc="-19" dirty="0">
                  <a:solidFill>
                    <a:srgbClr val="000000"/>
                  </a:solidFill>
                  <a:latin typeface="Graphik Regular" panose="020B0503030202060203" pitchFamily="34" charset="0"/>
                </a:rPr>
                <a:t>Problem</a:t>
              </a:r>
            </a:p>
            <a:p>
              <a:pPr marL="571500" indent="-571500">
                <a:lnSpc>
                  <a:spcPct val="150000"/>
                </a:lnSpc>
                <a:buFont typeface="Wingdings" panose="05000000000000000000" pitchFamily="2" charset="2"/>
                <a:buChar char="v"/>
              </a:pPr>
              <a:r>
                <a:rPr lang="en-US" sz="4400" spc="-19" dirty="0">
                  <a:solidFill>
                    <a:srgbClr val="000000"/>
                  </a:solidFill>
                  <a:latin typeface="Graphik Regular" panose="020B0503030202060203" pitchFamily="34" charset="0"/>
                </a:rPr>
                <a:t>The Analytics team</a:t>
              </a:r>
            </a:p>
            <a:p>
              <a:pPr marL="571500" indent="-571500">
                <a:lnSpc>
                  <a:spcPct val="150000"/>
                </a:lnSpc>
                <a:buFont typeface="Wingdings" panose="05000000000000000000" pitchFamily="2" charset="2"/>
                <a:buChar char="v"/>
              </a:pPr>
              <a:r>
                <a:rPr lang="en-US" sz="4400" spc="-19" dirty="0">
                  <a:solidFill>
                    <a:srgbClr val="000000"/>
                  </a:solidFill>
                  <a:latin typeface="Graphik Regular" panose="020B0503030202060203" pitchFamily="34" charset="0"/>
                </a:rPr>
                <a:t>Process</a:t>
              </a:r>
            </a:p>
            <a:p>
              <a:pPr marL="571500" indent="-571500">
                <a:lnSpc>
                  <a:spcPct val="150000"/>
                </a:lnSpc>
                <a:buFont typeface="Wingdings" panose="05000000000000000000" pitchFamily="2" charset="2"/>
                <a:buChar char="v"/>
              </a:pPr>
              <a:r>
                <a:rPr lang="en-US" sz="4400" spc="-19" dirty="0">
                  <a:solidFill>
                    <a:srgbClr val="000000"/>
                  </a:solidFill>
                  <a:latin typeface="Graphik Regular" panose="020B0503030202060203" pitchFamily="34" charset="0"/>
                </a:rPr>
                <a:t>Insights</a:t>
              </a:r>
            </a:p>
            <a:p>
              <a:pPr marL="571500" indent="-571500">
                <a:lnSpc>
                  <a:spcPct val="150000"/>
                </a:lnSpc>
                <a:buFont typeface="Wingdings" panose="05000000000000000000" pitchFamily="2" charset="2"/>
                <a:buChar char="v"/>
              </a:pPr>
              <a:r>
                <a:rPr lang="en-US" sz="44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512304"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800" spc="-80" dirty="0">
                <a:solidFill>
                  <a:srgbClr val="FFFFFF"/>
                </a:solidFill>
                <a:latin typeface="Graphik Regular" panose="020B0503030202060203"/>
              </a:rPr>
              <a:t>Project Recap</a:t>
            </a:r>
          </a:p>
        </p:txBody>
      </p:sp>
      <p:sp>
        <p:nvSpPr>
          <p:cNvPr id="40" name="TextBox 39"/>
          <p:cNvSpPr txBox="1"/>
          <p:nvPr/>
        </p:nvSpPr>
        <p:spPr>
          <a:xfrm>
            <a:off x="8457591" y="2266653"/>
            <a:ext cx="8228845" cy="5800306"/>
          </a:xfrm>
          <a:prstGeom prst="rect">
            <a:avLst/>
          </a:prstGeom>
          <a:noFill/>
        </p:spPr>
        <p:txBody>
          <a:bodyPr wrap="square" rtlCol="0" anchor="ctr">
            <a:spAutoFit/>
          </a:bodyPr>
          <a:lstStyle/>
          <a:p>
            <a:pPr marL="571500" indent="-571500">
              <a:lnSpc>
                <a:spcPct val="150000"/>
              </a:lnSpc>
              <a:buFont typeface="Wingdings" panose="05000000000000000000" pitchFamily="2" charset="2"/>
              <a:buChar char="§"/>
            </a:pPr>
            <a:r>
              <a:rPr lang="en-US" sz="3600" b="1" dirty="0">
                <a:latin typeface="Graphik Regular" panose="020B0503030202060203"/>
                <a:cs typeface="Times New Roman" panose="02020603050405020304" pitchFamily="18" charset="0"/>
              </a:rPr>
              <a:t>Client</a:t>
            </a:r>
            <a:r>
              <a:rPr lang="en-US" sz="3600" dirty="0">
                <a:latin typeface="Graphik Regular" panose="020B0503030202060203"/>
                <a:cs typeface="Times New Roman" panose="02020603050405020304" pitchFamily="18" charset="0"/>
              </a:rPr>
              <a:t>: Social </a:t>
            </a:r>
            <a:r>
              <a:rPr lang="en-US" sz="3600" dirty="0" smtClean="0">
                <a:latin typeface="Graphik Regular" panose="020B0503030202060203"/>
                <a:cs typeface="Times New Roman" panose="02020603050405020304" pitchFamily="18" charset="0"/>
              </a:rPr>
              <a:t>Buzz</a:t>
            </a:r>
          </a:p>
          <a:p>
            <a:pPr marL="571500" indent="-571500">
              <a:lnSpc>
                <a:spcPct val="150000"/>
              </a:lnSpc>
              <a:buFont typeface="Wingdings" panose="05000000000000000000" pitchFamily="2" charset="2"/>
              <a:buChar char="§"/>
            </a:pPr>
            <a:r>
              <a:rPr lang="en-US" sz="3600" b="1" dirty="0" smtClean="0">
                <a:latin typeface="Graphik Regular" panose="020B0503030202060203"/>
                <a:cs typeface="Times New Roman" panose="02020603050405020304" pitchFamily="18" charset="0"/>
              </a:rPr>
              <a:t>Industry</a:t>
            </a:r>
            <a:r>
              <a:rPr lang="en-US" sz="3600" dirty="0">
                <a:latin typeface="Graphik Regular" panose="020B0503030202060203"/>
                <a:cs typeface="Times New Roman" panose="02020603050405020304" pitchFamily="18" charset="0"/>
              </a:rPr>
              <a:t>: Social Media &amp; Content </a:t>
            </a:r>
            <a:r>
              <a:rPr lang="en-US" sz="3600" dirty="0" smtClean="0">
                <a:latin typeface="Graphik Regular" panose="020B0503030202060203"/>
                <a:cs typeface="Times New Roman" panose="02020603050405020304" pitchFamily="18" charset="0"/>
              </a:rPr>
              <a:t>Creation</a:t>
            </a:r>
          </a:p>
          <a:p>
            <a:pPr marL="571500" indent="-571500">
              <a:lnSpc>
                <a:spcPct val="150000"/>
              </a:lnSpc>
              <a:buFont typeface="Wingdings" panose="05000000000000000000" pitchFamily="2" charset="2"/>
              <a:buChar char="§"/>
            </a:pPr>
            <a:r>
              <a:rPr lang="en-US" sz="3600" b="1" dirty="0" smtClean="0">
                <a:latin typeface="Graphik Regular" panose="020B0503030202060203"/>
                <a:cs typeface="Times New Roman" panose="02020603050405020304" pitchFamily="18" charset="0"/>
              </a:rPr>
              <a:t>Founded</a:t>
            </a:r>
            <a:r>
              <a:rPr lang="en-US" sz="3600" dirty="0">
                <a:latin typeface="Graphik Regular" panose="020B0503030202060203"/>
                <a:cs typeface="Times New Roman" panose="02020603050405020304" pitchFamily="18" charset="0"/>
              </a:rPr>
              <a:t>: 2010, San Francisco </a:t>
            </a:r>
            <a:r>
              <a:rPr lang="en-US" sz="3600" dirty="0" smtClean="0">
                <a:latin typeface="Graphik Regular" panose="020B0503030202060203"/>
                <a:cs typeface="Times New Roman" panose="02020603050405020304" pitchFamily="18" charset="0"/>
              </a:rPr>
              <a:t>HQ</a:t>
            </a:r>
          </a:p>
          <a:p>
            <a:pPr marL="571500" indent="-571500">
              <a:lnSpc>
                <a:spcPct val="150000"/>
              </a:lnSpc>
              <a:buFont typeface="Wingdings" panose="05000000000000000000" pitchFamily="2" charset="2"/>
              <a:buChar char="§"/>
            </a:pPr>
            <a:r>
              <a:rPr lang="en-US" sz="3600" b="1" dirty="0" smtClean="0">
                <a:latin typeface="Graphik Regular" panose="020B0503030202060203"/>
                <a:cs typeface="Times New Roman" panose="02020603050405020304" pitchFamily="18" charset="0"/>
              </a:rPr>
              <a:t>250</a:t>
            </a:r>
            <a:r>
              <a:rPr lang="en-US" sz="3600" dirty="0" smtClean="0">
                <a:latin typeface="Graphik Regular" panose="020B0503030202060203"/>
                <a:cs typeface="Times New Roman" panose="02020603050405020304" pitchFamily="18" charset="0"/>
              </a:rPr>
              <a:t> </a:t>
            </a:r>
            <a:r>
              <a:rPr lang="en-US" sz="3600" dirty="0">
                <a:latin typeface="Graphik Regular" panose="020B0503030202060203"/>
                <a:cs typeface="Times New Roman" panose="02020603050405020304" pitchFamily="18" charset="0"/>
              </a:rPr>
              <a:t>Employees, </a:t>
            </a:r>
            <a:r>
              <a:rPr lang="en-US" sz="3600" b="1" dirty="0">
                <a:latin typeface="Graphik Regular" panose="020B0503030202060203"/>
                <a:cs typeface="Times New Roman" panose="02020603050405020304" pitchFamily="18" charset="0"/>
              </a:rPr>
              <a:t>200</a:t>
            </a:r>
            <a:r>
              <a:rPr lang="en-US" sz="3600" dirty="0">
                <a:latin typeface="Graphik Regular" panose="020B0503030202060203"/>
                <a:cs typeface="Times New Roman" panose="02020603050405020304" pitchFamily="18" charset="0"/>
              </a:rPr>
              <a:t> Technical </a:t>
            </a:r>
            <a:r>
              <a:rPr lang="en-US" sz="3600" dirty="0" smtClean="0">
                <a:latin typeface="Graphik Regular" panose="020B0503030202060203"/>
                <a:cs typeface="Times New Roman" panose="02020603050405020304" pitchFamily="18" charset="0"/>
              </a:rPr>
              <a:t>Staff</a:t>
            </a:r>
          </a:p>
          <a:p>
            <a:pPr marL="571500" indent="-571500">
              <a:lnSpc>
                <a:spcPct val="150000"/>
              </a:lnSpc>
              <a:buFont typeface="Wingdings" panose="05000000000000000000" pitchFamily="2" charset="2"/>
              <a:buChar char="§"/>
            </a:pPr>
            <a:r>
              <a:rPr lang="en-US" sz="3600" b="1" dirty="0" smtClean="0">
                <a:latin typeface="Graphik Regular" panose="020B0503030202060203"/>
                <a:cs typeface="Times New Roman" panose="02020603050405020304" pitchFamily="18" charset="0"/>
              </a:rPr>
              <a:t>Rapid </a:t>
            </a:r>
            <a:r>
              <a:rPr lang="en-US" sz="3600" b="1" dirty="0">
                <a:latin typeface="Graphik Regular" panose="020B0503030202060203"/>
                <a:cs typeface="Times New Roman" panose="02020603050405020304" pitchFamily="18" charset="0"/>
              </a:rPr>
              <a:t>Growth</a:t>
            </a:r>
            <a:r>
              <a:rPr lang="en-US" sz="3600" dirty="0">
                <a:latin typeface="Graphik Regular" panose="020B0503030202060203"/>
                <a:cs typeface="Times New Roman" panose="02020603050405020304" pitchFamily="18" charset="0"/>
              </a:rPr>
              <a:t>: 500M active users </a:t>
            </a:r>
            <a:r>
              <a:rPr lang="en-US" sz="3600" dirty="0" smtClean="0">
                <a:latin typeface="Graphik Regular" panose="020B0503030202060203"/>
                <a:cs typeface="Times New Roman" panose="02020603050405020304" pitchFamily="18" charset="0"/>
              </a:rPr>
              <a:t>monthly</a:t>
            </a:r>
          </a:p>
          <a:p>
            <a:pPr marL="571500" indent="-571500">
              <a:lnSpc>
                <a:spcPct val="150000"/>
              </a:lnSpc>
              <a:buFont typeface="Wingdings" panose="05000000000000000000" pitchFamily="2" charset="2"/>
              <a:buChar char="§"/>
            </a:pPr>
            <a:r>
              <a:rPr lang="en-US" sz="3600" b="1" dirty="0" smtClean="0">
                <a:latin typeface="Graphik Regular" panose="020B0503030202060203"/>
                <a:cs typeface="Times New Roman" panose="02020603050405020304" pitchFamily="18" charset="0"/>
              </a:rPr>
              <a:t>Data </a:t>
            </a:r>
            <a:r>
              <a:rPr lang="en-US" sz="3600" b="1" dirty="0">
                <a:latin typeface="Graphik Regular" panose="020B0503030202060203"/>
                <a:cs typeface="Times New Roman" panose="02020603050405020304" pitchFamily="18" charset="0"/>
              </a:rPr>
              <a:t>Volume</a:t>
            </a:r>
            <a:r>
              <a:rPr lang="en-US" sz="3600" dirty="0">
                <a:latin typeface="Graphik Regular" panose="020B0503030202060203"/>
                <a:cs typeface="Times New Roman" panose="02020603050405020304" pitchFamily="18" charset="0"/>
              </a:rPr>
              <a:t>: 100,000+ pieces of content posted daily</a:t>
            </a:r>
            <a:endParaRPr lang="en-IN" sz="3600" dirty="0">
              <a:latin typeface="Graphik Regular" panose="020B0503030202060203"/>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2247"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4" name="TextBox 23"/>
          <p:cNvSpPr txBox="1"/>
          <p:nvPr/>
        </p:nvSpPr>
        <p:spPr>
          <a:xfrm>
            <a:off x="2253799" y="5069506"/>
            <a:ext cx="7373255" cy="3170099"/>
          </a:xfrm>
          <a:prstGeom prst="rect">
            <a:avLst/>
          </a:prstGeom>
          <a:solidFill>
            <a:schemeClr val="bg1"/>
          </a:solidFill>
        </p:spPr>
        <p:txBody>
          <a:bodyPr wrap="square" rtlCol="0">
            <a:spAutoFit/>
          </a:bodyPr>
          <a:lstStyle/>
          <a:p>
            <a:pPr marL="742950" indent="-742950">
              <a:buFont typeface="Wingdings" panose="05000000000000000000" pitchFamily="2" charset="2"/>
              <a:buChar char="Ø"/>
            </a:pPr>
            <a:r>
              <a:rPr lang="en-US" sz="4000" dirty="0">
                <a:latin typeface="Graphik Regular" panose="020B0503030202060203"/>
                <a:cs typeface="Times New Roman" panose="02020603050405020304" pitchFamily="18" charset="0"/>
              </a:rPr>
              <a:t>Preparing for IPO by next </a:t>
            </a:r>
            <a:r>
              <a:rPr lang="en-US" sz="4000" dirty="0" smtClean="0">
                <a:latin typeface="Graphik Regular" panose="020B0503030202060203"/>
                <a:cs typeface="Times New Roman" panose="02020603050405020304" pitchFamily="18" charset="0"/>
              </a:rPr>
              <a:t>year</a:t>
            </a:r>
          </a:p>
          <a:p>
            <a:pPr marL="742950" indent="-742950">
              <a:buFont typeface="Wingdings" panose="05000000000000000000" pitchFamily="2" charset="2"/>
              <a:buChar char="Ø"/>
            </a:pPr>
            <a:r>
              <a:rPr lang="en-US" sz="4000" dirty="0" smtClean="0">
                <a:latin typeface="Graphik Regular" panose="020B0503030202060203"/>
                <a:cs typeface="Times New Roman" panose="02020603050405020304" pitchFamily="18" charset="0"/>
              </a:rPr>
              <a:t>Limited </a:t>
            </a:r>
            <a:r>
              <a:rPr lang="en-US" sz="4000" dirty="0">
                <a:latin typeface="Graphik Regular" panose="020B0503030202060203"/>
                <a:cs typeface="Times New Roman" panose="02020603050405020304" pitchFamily="18" charset="0"/>
              </a:rPr>
              <a:t>resources to manage current </a:t>
            </a:r>
            <a:r>
              <a:rPr lang="en-US" sz="4000" dirty="0" smtClean="0">
                <a:latin typeface="Graphik Regular" panose="020B0503030202060203"/>
                <a:cs typeface="Times New Roman" panose="02020603050405020304" pitchFamily="18" charset="0"/>
              </a:rPr>
              <a:t>scale</a:t>
            </a:r>
          </a:p>
          <a:p>
            <a:pPr marL="742950" indent="-742950">
              <a:buFont typeface="Wingdings" panose="05000000000000000000" pitchFamily="2" charset="2"/>
              <a:buChar char="Ø"/>
            </a:pPr>
            <a:r>
              <a:rPr lang="en-US" sz="4000" dirty="0" smtClean="0">
                <a:latin typeface="Graphik Regular" panose="020B0503030202060203"/>
                <a:cs typeface="Times New Roman" panose="02020603050405020304" pitchFamily="18" charset="0"/>
              </a:rPr>
              <a:t>Need </a:t>
            </a:r>
            <a:r>
              <a:rPr lang="en-US" sz="4000" dirty="0">
                <a:latin typeface="Graphik Regular" panose="020B0503030202060203"/>
                <a:cs typeface="Times New Roman" panose="02020603050405020304" pitchFamily="18" charset="0"/>
              </a:rPr>
              <a:t>for best practices in handling big data</a:t>
            </a:r>
            <a:endParaRPr lang="en-IN" sz="4000" dirty="0">
              <a:latin typeface="Graphik Regular" panose="020B0503030202060203"/>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37097" y="200728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sz="2400" dirty="0">
                <a:latin typeface="Graphik Regular" panose="020B0503030202060203"/>
              </a:endParaRPr>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sz="2400" dirty="0">
                <a:latin typeface="Graphik Regular" panose="020B0503030202060203"/>
              </a:endParaRPr>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sz="2400" dirty="0">
                <a:latin typeface="Graphik Regular" panose="020B0503030202060203"/>
              </a:endParaRPr>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sz="2400" dirty="0">
                <a:latin typeface="Graphik Regular" panose="020B0503030202060203"/>
              </a:endParaRPr>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744558" y="4103320"/>
            <a:ext cx="5612273" cy="2462213"/>
          </a:xfrm>
          <a:prstGeom prst="rect">
            <a:avLst/>
          </a:prstGeom>
        </p:spPr>
        <p:txBody>
          <a:bodyPr lIns="0" tIns="0" rIns="0" bIns="0" rtlCol="0" anchor="t">
            <a:spAutoFit/>
          </a:bodyPr>
          <a:lstStyle/>
          <a:p>
            <a:pPr algn="ctr">
              <a:lnSpc>
                <a:spcPts val="9600"/>
              </a:lnSpc>
            </a:pPr>
            <a:r>
              <a:rPr lang="en-US" sz="9600" spc="-80" dirty="0">
                <a:solidFill>
                  <a:srgbClr val="000000"/>
                </a:solidFill>
                <a:latin typeface="Graphik Regular" panose="020B0503030202060203"/>
              </a:rPr>
              <a:t>The Analytics team</a:t>
            </a:r>
          </a:p>
        </p:txBody>
      </p:sp>
      <p:sp>
        <p:nvSpPr>
          <p:cNvPr id="32" name="TextBox 31">
            <a:extLst>
              <a:ext uri="{FF2B5EF4-FFF2-40B4-BE49-F238E27FC236}">
                <a16:creationId xmlns="" xmlns:a16="http://schemas.microsoft.com/office/drawing/2014/main" id="{5EDC0190-11E3-41EB-8EFE-A4135C0C08AE}"/>
              </a:ext>
            </a:extLst>
          </p:cNvPr>
          <p:cNvSpPr txBox="1"/>
          <p:nvPr/>
        </p:nvSpPr>
        <p:spPr>
          <a:xfrm>
            <a:off x="14447029" y="1506989"/>
            <a:ext cx="3048000" cy="1569660"/>
          </a:xfrm>
          <a:prstGeom prst="rect">
            <a:avLst/>
          </a:prstGeom>
          <a:noFill/>
        </p:spPr>
        <p:txBody>
          <a:bodyPr wrap="square" rtlCol="0">
            <a:spAutoFit/>
          </a:bodyPr>
          <a:lstStyle/>
          <a:p>
            <a:r>
              <a:rPr lang="en-US" sz="3200" b="1" dirty="0">
                <a:latin typeface="Graphik Regular" panose="020B0503030202060203"/>
              </a:rPr>
              <a:t>ANDREW FLEMING</a:t>
            </a:r>
          </a:p>
          <a:p>
            <a:r>
              <a:rPr lang="en-US" sz="3200" dirty="0">
                <a:latin typeface="Graphik Regular" panose="020B0503030202060203"/>
              </a:rPr>
              <a:t>Chief Technology Architect</a:t>
            </a:r>
            <a:endParaRPr lang="en-IN" sz="3200" dirty="0">
              <a:latin typeface="Graphik Regular" panose="020B0503030202060203"/>
            </a:endParaRPr>
          </a:p>
        </p:txBody>
      </p:sp>
      <p:sp>
        <p:nvSpPr>
          <p:cNvPr id="33" name="TextBox 32">
            <a:extLst>
              <a:ext uri="{FF2B5EF4-FFF2-40B4-BE49-F238E27FC236}">
                <a16:creationId xmlns="" xmlns:a16="http://schemas.microsoft.com/office/drawing/2014/main" id="{EE8491CD-87DC-4668-9B13-15657995981C}"/>
              </a:ext>
            </a:extLst>
          </p:cNvPr>
          <p:cNvSpPr txBox="1"/>
          <p:nvPr/>
        </p:nvSpPr>
        <p:spPr>
          <a:xfrm>
            <a:off x="14422376" y="4494263"/>
            <a:ext cx="2725464" cy="1569660"/>
          </a:xfrm>
          <a:prstGeom prst="rect">
            <a:avLst/>
          </a:prstGeom>
          <a:noFill/>
        </p:spPr>
        <p:txBody>
          <a:bodyPr wrap="square" rtlCol="0">
            <a:spAutoFit/>
          </a:bodyPr>
          <a:lstStyle/>
          <a:p>
            <a:r>
              <a:rPr lang="en-US" sz="3200" b="1" dirty="0">
                <a:latin typeface="Graphik Regular" panose="020B0503030202060203"/>
              </a:rPr>
              <a:t>MARCUS</a:t>
            </a:r>
            <a:r>
              <a:rPr lang="en-US" sz="2800" b="1" dirty="0">
                <a:latin typeface="Graphik Regular" panose="020B0503030202060203"/>
              </a:rPr>
              <a:t> </a:t>
            </a:r>
            <a:r>
              <a:rPr lang="en-US" sz="3200" b="1" dirty="0">
                <a:latin typeface="Graphik Regular" panose="020B0503030202060203"/>
              </a:rPr>
              <a:t>ROMPTON</a:t>
            </a:r>
            <a:endParaRPr lang="en-US" sz="2800" b="1" dirty="0">
              <a:latin typeface="Graphik Regular" panose="020B0503030202060203"/>
            </a:endParaRPr>
          </a:p>
          <a:p>
            <a:r>
              <a:rPr lang="en-US" sz="3200" dirty="0">
                <a:latin typeface="Graphik Regular" panose="020B0503030202060203"/>
              </a:rPr>
              <a:t>Senior Principal</a:t>
            </a:r>
            <a:endParaRPr lang="en-IN" sz="3200" dirty="0">
              <a:latin typeface="Graphik Regular" panose="020B0503030202060203"/>
            </a:endParaRPr>
          </a:p>
        </p:txBody>
      </p:sp>
      <p:sp>
        <p:nvSpPr>
          <p:cNvPr id="34" name="TextBox 33">
            <a:extLst>
              <a:ext uri="{FF2B5EF4-FFF2-40B4-BE49-F238E27FC236}">
                <a16:creationId xmlns="" xmlns:a16="http://schemas.microsoft.com/office/drawing/2014/main" id="{F416C8E8-7AB8-4134-B77A-4ADE4F9807B5}"/>
              </a:ext>
            </a:extLst>
          </p:cNvPr>
          <p:cNvSpPr txBox="1"/>
          <p:nvPr/>
        </p:nvSpPr>
        <p:spPr>
          <a:xfrm>
            <a:off x="14542853" y="7567606"/>
            <a:ext cx="2667000" cy="1077218"/>
          </a:xfrm>
          <a:prstGeom prst="rect">
            <a:avLst/>
          </a:prstGeom>
          <a:noFill/>
        </p:spPr>
        <p:txBody>
          <a:bodyPr wrap="square" rtlCol="0">
            <a:spAutoFit/>
          </a:bodyPr>
          <a:lstStyle/>
          <a:p>
            <a:r>
              <a:rPr lang="en-US" sz="3200" b="1" dirty="0" smtClean="0">
                <a:latin typeface="Graphik Regular" panose="020B0503030202060203"/>
              </a:rPr>
              <a:t>NIRANJANA</a:t>
            </a:r>
            <a:endParaRPr lang="en-US" sz="3200" b="1" dirty="0">
              <a:latin typeface="Graphik Regular" panose="020B0503030202060203"/>
            </a:endParaRPr>
          </a:p>
          <a:p>
            <a:r>
              <a:rPr lang="en-US" sz="3200" dirty="0">
                <a:latin typeface="Graphik Regular" panose="020B0503030202060203"/>
              </a:rPr>
              <a:t>Data Analyst</a:t>
            </a:r>
            <a:endParaRPr lang="en-IN" sz="3200" dirty="0">
              <a:latin typeface="Graphik Regular" panose="020B0503030202060203"/>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6219" y="796619"/>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4314" y="1418358"/>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9677" y="3030446"/>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5040" y="4642534"/>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70403" y="6254622"/>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5766" y="7866710"/>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8741" y="1419166"/>
            <a:ext cx="6642545" cy="1231106"/>
          </a:xfrm>
          <a:prstGeom prst="rect">
            <a:avLst/>
          </a:prstGeom>
        </p:spPr>
        <p:txBody>
          <a:bodyPr lIns="0" tIns="0" rIns="0" bIns="0" rtlCol="0" anchor="t">
            <a:spAutoFit/>
          </a:bodyPr>
          <a:lstStyle/>
          <a:p>
            <a:pPr algn="r">
              <a:lnSpc>
                <a:spcPts val="9600"/>
              </a:lnSpc>
            </a:pPr>
            <a:r>
              <a:rPr lang="en-US" sz="7200" spc="-80" dirty="0">
                <a:solidFill>
                  <a:srgbClr val="FFFFFF"/>
                </a:solidFill>
                <a:latin typeface="Graphik Regular"/>
                <a:cs typeface="Times New Roman" panose="02020603050405020304" pitchFamily="18" charset="0"/>
              </a:rPr>
              <a:t>Process</a:t>
            </a:r>
            <a:endParaRPr lang="en-US" sz="11500" spc="-80" dirty="0">
              <a:solidFill>
                <a:srgbClr val="FFFFFF"/>
              </a:solidFill>
              <a:latin typeface="Graphik Regular"/>
              <a:cs typeface="Times New Roman" panose="02020603050405020304" pitchFamily="18" charset="0"/>
            </a:endParaRPr>
          </a:p>
        </p:txBody>
      </p:sp>
      <p:sp>
        <p:nvSpPr>
          <p:cNvPr id="34" name="TextBox 34"/>
          <p:cNvSpPr txBox="1"/>
          <p:nvPr/>
        </p:nvSpPr>
        <p:spPr>
          <a:xfrm>
            <a:off x="2633286" y="1956246"/>
            <a:ext cx="1229487" cy="950080"/>
          </a:xfrm>
          <a:prstGeom prst="rect">
            <a:avLst/>
          </a:prstGeom>
        </p:spPr>
        <p:txBody>
          <a:bodyPr lIns="0" tIns="0" rIns="0" bIns="0" rtlCol="0" anchor="t">
            <a:spAutoFit/>
          </a:bodyPr>
          <a:lstStyle/>
          <a:p>
            <a:pPr>
              <a:lnSpc>
                <a:spcPts val="7192"/>
              </a:lnSpc>
            </a:pPr>
            <a:r>
              <a:rPr lang="en-US" sz="8800" spc="-640" dirty="0">
                <a:solidFill>
                  <a:srgbClr val="FFFFFF"/>
                </a:solidFill>
                <a:latin typeface="Graphik Regular"/>
                <a:cs typeface="Times New Roman" panose="02020603050405020304" pitchFamily="18" charset="0"/>
              </a:rPr>
              <a:t>1</a:t>
            </a:r>
          </a:p>
        </p:txBody>
      </p:sp>
      <p:sp>
        <p:nvSpPr>
          <p:cNvPr id="35" name="TextBox 35"/>
          <p:cNvSpPr txBox="1"/>
          <p:nvPr/>
        </p:nvSpPr>
        <p:spPr>
          <a:xfrm>
            <a:off x="4535569" y="3509397"/>
            <a:ext cx="1229487" cy="950080"/>
          </a:xfrm>
          <a:prstGeom prst="rect">
            <a:avLst/>
          </a:prstGeom>
        </p:spPr>
        <p:txBody>
          <a:bodyPr lIns="0" tIns="0" rIns="0" bIns="0" rtlCol="0" anchor="t">
            <a:spAutoFit/>
          </a:bodyPr>
          <a:lstStyle/>
          <a:p>
            <a:pPr>
              <a:lnSpc>
                <a:spcPts val="7192"/>
              </a:lnSpc>
            </a:pPr>
            <a:r>
              <a:rPr lang="en-US" sz="8800" spc="-640" dirty="0">
                <a:solidFill>
                  <a:srgbClr val="FFFFFF"/>
                </a:solidFill>
                <a:latin typeface="Graphik Regular"/>
                <a:cs typeface="Times New Roman" panose="02020603050405020304" pitchFamily="18" charset="0"/>
              </a:rPr>
              <a:t>2</a:t>
            </a:r>
          </a:p>
        </p:txBody>
      </p:sp>
      <p:sp>
        <p:nvSpPr>
          <p:cNvPr id="36" name="TextBox 36"/>
          <p:cNvSpPr txBox="1"/>
          <p:nvPr/>
        </p:nvSpPr>
        <p:spPr>
          <a:xfrm>
            <a:off x="10109146" y="8398667"/>
            <a:ext cx="1229487" cy="950080"/>
          </a:xfrm>
          <a:prstGeom prst="rect">
            <a:avLst/>
          </a:prstGeom>
        </p:spPr>
        <p:txBody>
          <a:bodyPr lIns="0" tIns="0" rIns="0" bIns="0" rtlCol="0" anchor="t">
            <a:spAutoFit/>
          </a:bodyPr>
          <a:lstStyle/>
          <a:p>
            <a:pPr>
              <a:lnSpc>
                <a:spcPts val="7192"/>
              </a:lnSpc>
            </a:pPr>
            <a:r>
              <a:rPr lang="en-US" sz="8800" spc="-640" dirty="0">
                <a:solidFill>
                  <a:srgbClr val="FFFFFF"/>
                </a:solidFill>
                <a:latin typeface="Graphik Regular"/>
                <a:cs typeface="Times New Roman" panose="02020603050405020304" pitchFamily="18" charset="0"/>
              </a:rPr>
              <a:t>5</a:t>
            </a:r>
          </a:p>
        </p:txBody>
      </p:sp>
      <p:sp>
        <p:nvSpPr>
          <p:cNvPr id="37" name="TextBox 37"/>
          <p:cNvSpPr txBox="1"/>
          <p:nvPr/>
        </p:nvSpPr>
        <p:spPr>
          <a:xfrm>
            <a:off x="8199375" y="6786579"/>
            <a:ext cx="1229487" cy="950080"/>
          </a:xfrm>
          <a:prstGeom prst="rect">
            <a:avLst/>
          </a:prstGeom>
        </p:spPr>
        <p:txBody>
          <a:bodyPr lIns="0" tIns="0" rIns="0" bIns="0" rtlCol="0" anchor="t">
            <a:spAutoFit/>
          </a:bodyPr>
          <a:lstStyle/>
          <a:p>
            <a:pPr>
              <a:lnSpc>
                <a:spcPts val="7192"/>
              </a:lnSpc>
            </a:pPr>
            <a:r>
              <a:rPr lang="en-US" sz="8800" spc="-640" dirty="0">
                <a:solidFill>
                  <a:srgbClr val="FFFFFF"/>
                </a:solidFill>
                <a:latin typeface="Graphik Regular"/>
                <a:cs typeface="Times New Roman" panose="02020603050405020304" pitchFamily="18" charset="0"/>
              </a:rPr>
              <a:t>4</a:t>
            </a:r>
          </a:p>
        </p:txBody>
      </p:sp>
      <p:sp>
        <p:nvSpPr>
          <p:cNvPr id="38" name="TextBox 38"/>
          <p:cNvSpPr txBox="1"/>
          <p:nvPr/>
        </p:nvSpPr>
        <p:spPr>
          <a:xfrm>
            <a:off x="6397026" y="5126001"/>
            <a:ext cx="1229487" cy="950080"/>
          </a:xfrm>
          <a:prstGeom prst="rect">
            <a:avLst/>
          </a:prstGeom>
        </p:spPr>
        <p:txBody>
          <a:bodyPr lIns="0" tIns="0" rIns="0" bIns="0" rtlCol="0" anchor="t">
            <a:spAutoFit/>
          </a:bodyPr>
          <a:lstStyle/>
          <a:p>
            <a:pPr>
              <a:lnSpc>
                <a:spcPts val="7192"/>
              </a:lnSpc>
            </a:pPr>
            <a:r>
              <a:rPr lang="en-US" sz="8800" spc="-640" dirty="0">
                <a:solidFill>
                  <a:srgbClr val="FFFFFF"/>
                </a:solidFill>
                <a:latin typeface="Graphik Regular"/>
                <a:cs typeface="Times New Roman" panose="02020603050405020304" pitchFamily="18" charset="0"/>
              </a:rPr>
              <a:t>3</a:t>
            </a:r>
          </a:p>
        </p:txBody>
      </p:sp>
      <p:sp>
        <p:nvSpPr>
          <p:cNvPr id="39" name="TextBox 38">
            <a:extLst>
              <a:ext uri="{FF2B5EF4-FFF2-40B4-BE49-F238E27FC236}">
                <a16:creationId xmlns="" xmlns:a16="http://schemas.microsoft.com/office/drawing/2014/main" id="{834FAC5E-314C-4B7E-86B2-4BC67498A897}"/>
              </a:ext>
            </a:extLst>
          </p:cNvPr>
          <p:cNvSpPr txBox="1"/>
          <p:nvPr/>
        </p:nvSpPr>
        <p:spPr>
          <a:xfrm>
            <a:off x="4038600" y="1817837"/>
            <a:ext cx="5493759" cy="707886"/>
          </a:xfrm>
          <a:prstGeom prst="rect">
            <a:avLst/>
          </a:prstGeom>
          <a:noFill/>
        </p:spPr>
        <p:txBody>
          <a:bodyPr wrap="square" rtlCol="0">
            <a:spAutoFit/>
          </a:bodyPr>
          <a:lstStyle/>
          <a:p>
            <a:r>
              <a:rPr lang="en-US" sz="4000" dirty="0" smtClean="0">
                <a:solidFill>
                  <a:schemeClr val="bg1"/>
                </a:solidFill>
                <a:latin typeface="Graphik Regular"/>
                <a:cs typeface="Times New Roman" panose="02020603050405020304" pitchFamily="18" charset="0"/>
              </a:rPr>
              <a:t>Data Understanding</a:t>
            </a:r>
            <a:endParaRPr lang="en-IN" sz="4000" dirty="0">
              <a:solidFill>
                <a:schemeClr val="bg1"/>
              </a:solidFill>
              <a:latin typeface="Graphik Regular"/>
              <a:cs typeface="Times New Roman" panose="02020603050405020304" pitchFamily="18" charset="0"/>
            </a:endParaRPr>
          </a:p>
        </p:txBody>
      </p:sp>
      <p:sp>
        <p:nvSpPr>
          <p:cNvPr id="40" name="TextBox 39">
            <a:extLst>
              <a:ext uri="{FF2B5EF4-FFF2-40B4-BE49-F238E27FC236}">
                <a16:creationId xmlns="" xmlns:a16="http://schemas.microsoft.com/office/drawing/2014/main" id="{8991B625-5E65-4399-B7EF-A90E482B29E0}"/>
              </a:ext>
            </a:extLst>
          </p:cNvPr>
          <p:cNvSpPr txBox="1"/>
          <p:nvPr/>
        </p:nvSpPr>
        <p:spPr>
          <a:xfrm>
            <a:off x="5765056" y="3497620"/>
            <a:ext cx="3767303" cy="707886"/>
          </a:xfrm>
          <a:prstGeom prst="rect">
            <a:avLst/>
          </a:prstGeom>
          <a:noFill/>
        </p:spPr>
        <p:txBody>
          <a:bodyPr wrap="square" rtlCol="0">
            <a:spAutoFit/>
          </a:bodyPr>
          <a:lstStyle/>
          <a:p>
            <a:r>
              <a:rPr lang="en-US" sz="4000" dirty="0">
                <a:solidFill>
                  <a:schemeClr val="bg1"/>
                </a:solidFill>
                <a:latin typeface="Graphik Regular"/>
                <a:cs typeface="Times New Roman" panose="02020603050405020304" pitchFamily="18" charset="0"/>
              </a:rPr>
              <a:t>Data Cleaning</a:t>
            </a:r>
            <a:endParaRPr lang="en-IN" sz="4000" dirty="0">
              <a:solidFill>
                <a:schemeClr val="bg1"/>
              </a:solidFill>
              <a:latin typeface="Graphik Regular"/>
              <a:cs typeface="Times New Roman" panose="02020603050405020304" pitchFamily="18" charset="0"/>
            </a:endParaRPr>
          </a:p>
        </p:txBody>
      </p:sp>
      <p:sp>
        <p:nvSpPr>
          <p:cNvPr id="41" name="TextBox 40">
            <a:extLst>
              <a:ext uri="{FF2B5EF4-FFF2-40B4-BE49-F238E27FC236}">
                <a16:creationId xmlns="" xmlns:a16="http://schemas.microsoft.com/office/drawing/2014/main" id="{8FA6C4FC-CA89-4909-914E-10821BC58210}"/>
              </a:ext>
            </a:extLst>
          </p:cNvPr>
          <p:cNvSpPr txBox="1"/>
          <p:nvPr/>
        </p:nvSpPr>
        <p:spPr>
          <a:xfrm>
            <a:off x="7799120" y="5199759"/>
            <a:ext cx="3855375" cy="707886"/>
          </a:xfrm>
          <a:prstGeom prst="rect">
            <a:avLst/>
          </a:prstGeom>
          <a:noFill/>
        </p:spPr>
        <p:txBody>
          <a:bodyPr wrap="square" rtlCol="0">
            <a:spAutoFit/>
          </a:bodyPr>
          <a:lstStyle/>
          <a:p>
            <a:r>
              <a:rPr lang="en-US" sz="4000" dirty="0">
                <a:solidFill>
                  <a:schemeClr val="bg1"/>
                </a:solidFill>
                <a:latin typeface="Graphik Regular"/>
                <a:cs typeface="Times New Roman" panose="02020603050405020304" pitchFamily="18" charset="0"/>
              </a:rPr>
              <a:t>Data Modelling</a:t>
            </a:r>
            <a:endParaRPr lang="en-IN" sz="4000" dirty="0">
              <a:solidFill>
                <a:schemeClr val="bg1"/>
              </a:solidFill>
              <a:latin typeface="Graphik Regular"/>
              <a:cs typeface="Times New Roman" panose="02020603050405020304" pitchFamily="18" charset="0"/>
            </a:endParaRPr>
          </a:p>
        </p:txBody>
      </p:sp>
      <p:sp>
        <p:nvSpPr>
          <p:cNvPr id="42" name="TextBox 41">
            <a:extLst>
              <a:ext uri="{FF2B5EF4-FFF2-40B4-BE49-F238E27FC236}">
                <a16:creationId xmlns="" xmlns:a16="http://schemas.microsoft.com/office/drawing/2014/main" id="{F2BF4D85-42CE-4C07-A46F-225FCAA25954}"/>
              </a:ext>
            </a:extLst>
          </p:cNvPr>
          <p:cNvSpPr txBox="1"/>
          <p:nvPr/>
        </p:nvSpPr>
        <p:spPr>
          <a:xfrm>
            <a:off x="9726808" y="6596699"/>
            <a:ext cx="3380515" cy="707886"/>
          </a:xfrm>
          <a:prstGeom prst="rect">
            <a:avLst/>
          </a:prstGeom>
          <a:noFill/>
        </p:spPr>
        <p:txBody>
          <a:bodyPr wrap="square" rtlCol="0">
            <a:spAutoFit/>
          </a:bodyPr>
          <a:lstStyle/>
          <a:p>
            <a:r>
              <a:rPr lang="en-US" sz="4000" dirty="0">
                <a:solidFill>
                  <a:schemeClr val="bg1"/>
                </a:solidFill>
                <a:latin typeface="Graphik Regular"/>
                <a:cs typeface="Times New Roman" panose="02020603050405020304" pitchFamily="18" charset="0"/>
              </a:rPr>
              <a:t>Data Analysis</a:t>
            </a:r>
            <a:endParaRPr lang="en-IN" sz="4000" dirty="0">
              <a:solidFill>
                <a:schemeClr val="bg1"/>
              </a:solidFill>
              <a:latin typeface="Graphik Regular"/>
              <a:cs typeface="Times New Roman" panose="02020603050405020304" pitchFamily="18" charset="0"/>
            </a:endParaRPr>
          </a:p>
        </p:txBody>
      </p:sp>
      <p:sp>
        <p:nvSpPr>
          <p:cNvPr id="43" name="TextBox 42">
            <a:extLst>
              <a:ext uri="{FF2B5EF4-FFF2-40B4-BE49-F238E27FC236}">
                <a16:creationId xmlns="" xmlns:a16="http://schemas.microsoft.com/office/drawing/2014/main" id="{1AC58DA2-8A77-4978-A07E-95D1583F33C6}"/>
              </a:ext>
            </a:extLst>
          </p:cNvPr>
          <p:cNvSpPr txBox="1"/>
          <p:nvPr/>
        </p:nvSpPr>
        <p:spPr>
          <a:xfrm>
            <a:off x="11338633" y="8427799"/>
            <a:ext cx="4283290" cy="707886"/>
          </a:xfrm>
          <a:prstGeom prst="rect">
            <a:avLst/>
          </a:prstGeom>
          <a:noFill/>
        </p:spPr>
        <p:txBody>
          <a:bodyPr wrap="square" rtlCol="0">
            <a:spAutoFit/>
          </a:bodyPr>
          <a:lstStyle/>
          <a:p>
            <a:r>
              <a:rPr lang="en-US" sz="4000" dirty="0">
                <a:solidFill>
                  <a:schemeClr val="bg1"/>
                </a:solidFill>
                <a:latin typeface="Graphik Regular"/>
                <a:cs typeface="Times New Roman" panose="02020603050405020304" pitchFamily="18" charset="0"/>
              </a:rPr>
              <a:t>Uncover Insights</a:t>
            </a:r>
            <a:endParaRPr lang="en-IN" sz="4000" dirty="0">
              <a:solidFill>
                <a:schemeClr val="bg1"/>
              </a:solidFill>
              <a:latin typeface="Graphik Regular"/>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2670342" y="6480309"/>
            <a:ext cx="2972219" cy="881758"/>
          </a:xfrm>
          <a:prstGeom prst="rect">
            <a:avLst/>
          </a:prstGeom>
        </p:spPr>
      </p:pic>
      <p:sp>
        <p:nvSpPr>
          <p:cNvPr id="14" name="Rectangle 1"/>
          <p:cNvSpPr>
            <a:spLocks noChangeArrowheads="1"/>
          </p:cNvSpPr>
          <p:nvPr/>
        </p:nvSpPr>
        <p:spPr bwMode="auto">
          <a:xfrm>
            <a:off x="12384646" y="3933957"/>
            <a:ext cx="3541153"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3600" b="0" i="0" u="none" strike="noStrike" cap="none" normalizeH="0" baseline="0" dirty="0" smtClean="0">
                <a:ln>
                  <a:noFill/>
                </a:ln>
                <a:solidFill>
                  <a:schemeClr val="tx1"/>
                </a:solidFill>
                <a:effectLst/>
                <a:latin typeface="Graphik Regular" panose="020B0503030202060203"/>
                <a:cs typeface="Times New Roman" panose="02020603050405020304" pitchFamily="18" charset="0"/>
              </a:rPr>
              <a:t>Data-driven recommendations for improvement </a:t>
            </a:r>
          </a:p>
        </p:txBody>
      </p:sp>
      <p:sp>
        <p:nvSpPr>
          <p:cNvPr id="15" name="TextBox 14"/>
          <p:cNvSpPr txBox="1"/>
          <p:nvPr/>
        </p:nvSpPr>
        <p:spPr>
          <a:xfrm>
            <a:off x="2127159" y="3740726"/>
            <a:ext cx="2972219" cy="2308324"/>
          </a:xfrm>
          <a:prstGeom prst="rect">
            <a:avLst/>
          </a:prstGeom>
          <a:noFill/>
        </p:spPr>
        <p:txBody>
          <a:bodyPr wrap="square" rtlCol="0">
            <a:spAutoFit/>
          </a:bodyPr>
          <a:lstStyle/>
          <a:p>
            <a:pPr algn="ctr"/>
            <a:r>
              <a:rPr lang="en-US" altLang="en-US" sz="3600" dirty="0">
                <a:latin typeface="Graphik Regular" panose="020B0503030202060203"/>
                <a:cs typeface="Times New Roman" panose="02020603050405020304" pitchFamily="18" charset="0"/>
              </a:rPr>
              <a:t>Identification of top 5 content categories</a:t>
            </a:r>
          </a:p>
          <a:p>
            <a:endParaRPr lang="en-IN" sz="3600" dirty="0">
              <a:latin typeface="Graphik Regular" panose="020B0503030202060203"/>
              <a:cs typeface="Times New Roman" panose="02020603050405020304" pitchFamily="18" charset="0"/>
            </a:endParaRPr>
          </a:p>
        </p:txBody>
      </p:sp>
      <p:sp>
        <p:nvSpPr>
          <p:cNvPr id="16" name="TextBox 15"/>
          <p:cNvSpPr txBox="1"/>
          <p:nvPr/>
        </p:nvSpPr>
        <p:spPr>
          <a:xfrm>
            <a:off x="7372966" y="3656958"/>
            <a:ext cx="2855485" cy="2308324"/>
          </a:xfrm>
          <a:prstGeom prst="rect">
            <a:avLst/>
          </a:prstGeom>
          <a:noFill/>
        </p:spPr>
        <p:txBody>
          <a:bodyPr wrap="square" rtlCol="0">
            <a:spAutoFit/>
          </a:bodyPr>
          <a:lstStyle/>
          <a:p>
            <a:pPr algn="ctr"/>
            <a:r>
              <a:rPr lang="en-US" altLang="en-US" sz="3600" dirty="0">
                <a:latin typeface="Graphik Regular" panose="020B0503030202060203"/>
                <a:cs typeface="Times New Roman" panose="02020603050405020304" pitchFamily="18" charset="0"/>
              </a:rPr>
              <a:t>Popularity metrics across different content types</a:t>
            </a:r>
          </a:p>
          <a:p>
            <a:endParaRPr lang="en-IN" sz="3600" dirty="0">
              <a:latin typeface="Graphik Regular" panose="020B0503030202060203"/>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pic>
        <p:nvPicPr>
          <p:cNvPr id="30" name="Picture 29"/>
          <p:cNvPicPr>
            <a:picLocks noChangeAspect="1"/>
          </p:cNvPicPr>
          <p:nvPr/>
        </p:nvPicPr>
        <p:blipFill>
          <a:blip r:embed="rId7"/>
          <a:stretch>
            <a:fillRect/>
          </a:stretch>
        </p:blipFill>
        <p:spPr>
          <a:xfrm>
            <a:off x="4108746" y="1514931"/>
            <a:ext cx="13006097" cy="781749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7068800" y="-1226164"/>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pic>
        <p:nvPicPr>
          <p:cNvPr id="31" name="Picture 30"/>
          <p:cNvPicPr>
            <a:picLocks noChangeAspect="1"/>
          </p:cNvPicPr>
          <p:nvPr/>
        </p:nvPicPr>
        <p:blipFill>
          <a:blip r:embed="rId7"/>
          <a:stretch>
            <a:fillRect/>
          </a:stretch>
        </p:blipFill>
        <p:spPr>
          <a:xfrm>
            <a:off x="3714658" y="1108811"/>
            <a:ext cx="13600318" cy="8174661"/>
          </a:xfrm>
          <a:prstGeom prst="rect">
            <a:avLst/>
          </a:prstGeom>
          <a:ln>
            <a:noFill/>
          </a:ln>
          <a:effectLst>
            <a:softEdge rad="112500"/>
          </a:effectLst>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368</TotalTime>
  <Words>973</Words>
  <Application>Microsoft Office PowerPoint</Application>
  <PresentationFormat>Custom</PresentationFormat>
  <Paragraphs>98</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Times New Roman</vt:lpstr>
      <vt:lpstr>Arial</vt:lpstr>
      <vt:lpstr>Wingdings</vt:lpstr>
      <vt:lpstr>Calibri</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Riyas</cp:lastModifiedBy>
  <cp:revision>18</cp:revision>
  <dcterms:created xsi:type="dcterms:W3CDTF">2006-08-16T00:00:00Z</dcterms:created>
  <dcterms:modified xsi:type="dcterms:W3CDTF">2024-07-11T15:34:49Z</dcterms:modified>
  <dc:identifier>DAEhDyfaYKE</dc:identifier>
</cp:coreProperties>
</file>